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76" r:id="rId13"/>
    <p:sldId id="277" r:id="rId14"/>
    <p:sldId id="278" r:id="rId15"/>
    <p:sldId id="279" r:id="rId16"/>
    <p:sldId id="269" r:id="rId17"/>
    <p:sldId id="273" r:id="rId18"/>
    <p:sldId id="270" r:id="rId19"/>
    <p:sldId id="272" r:id="rId20"/>
    <p:sldId id="271" r:id="rId21"/>
    <p:sldId id="274" r:id="rId22"/>
    <p:sldId id="275" r:id="rId23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73" d="100"/>
          <a:sy n="73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0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1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00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5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6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1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6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9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6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4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0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1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12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solidFill>
                  <a:srgbClr val="00B0F0"/>
                </a:solidFill>
              </a:rPr>
              <a:t>DOMOVINSKI RAT </a:t>
            </a:r>
            <a:endParaRPr lang="hr-HR" sz="7200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3829" y="4255180"/>
            <a:ext cx="9001462" cy="1655762"/>
          </a:xfrm>
        </p:spPr>
        <p:txBody>
          <a:bodyPr/>
          <a:lstStyle/>
          <a:p>
            <a:r>
              <a:rPr lang="hr-HR" dirty="0" err="1" smtClean="0"/>
              <a:t>Izradiio</a:t>
            </a:r>
            <a:r>
              <a:rPr lang="hr-HR" dirty="0" smtClean="0"/>
              <a:t>: </a:t>
            </a:r>
            <a:r>
              <a:rPr lang="hr-HR" dirty="0" err="1" smtClean="0">
                <a:solidFill>
                  <a:srgbClr val="00B0F0"/>
                </a:solidFill>
              </a:rPr>
              <a:t>Enis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err="1" smtClean="0">
                <a:solidFill>
                  <a:srgbClr val="00B0F0"/>
                </a:solidFill>
              </a:rPr>
              <a:t>Krličević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smtClean="0"/>
              <a:t>8.a</a:t>
            </a:r>
          </a:p>
          <a:p>
            <a:r>
              <a:rPr lang="hr-HR" dirty="0" smtClean="0"/>
              <a:t>OŠ 22. lipnja, Sisak</a:t>
            </a:r>
          </a:p>
        </p:txBody>
      </p:sp>
    </p:spTree>
    <p:extLst>
      <p:ext uri="{BB962C8B-B14F-4D97-AF65-F5344CB8AC3E}">
        <p14:creationId xmlns:p14="http://schemas.microsoft.com/office/powerpoint/2010/main" val="16879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57" y="178526"/>
            <a:ext cx="11808823" cy="1326321"/>
          </a:xfrm>
        </p:spPr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Branitelji domovinskog rata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069" y="1227497"/>
            <a:ext cx="11969931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400" dirty="0" smtClean="0"/>
              <a:t>Osim velikog broja poginulih branitelja u domovinskom ratu, </a:t>
            </a:r>
            <a:r>
              <a:rPr lang="hr-HR" sz="3400" dirty="0" smtClean="0"/>
              <a:t>velike posljedice imaju mnogi </a:t>
            </a:r>
            <a:r>
              <a:rPr lang="hr-HR" sz="3400" dirty="0" smtClean="0"/>
              <a:t>branitelji i danas, desetljećima nakon rata. </a:t>
            </a:r>
            <a:r>
              <a:rPr lang="hr-HR" sz="3400" dirty="0" smtClean="0"/>
              <a:t>Neki branitelji osim ranjavanja u samom ratu, naknadno su</a:t>
            </a:r>
            <a:br>
              <a:rPr lang="hr-HR" sz="3400" dirty="0" smtClean="0"/>
            </a:br>
            <a:r>
              <a:rPr lang="hr-HR" sz="3400" dirty="0" smtClean="0"/>
              <a:t>oboljeli od PTSP-a kojem </a:t>
            </a:r>
            <a:br>
              <a:rPr lang="hr-HR" sz="3400" dirty="0" smtClean="0"/>
            </a:br>
            <a:r>
              <a:rPr lang="hr-HR" sz="3400" dirty="0" smtClean="0"/>
              <a:t>su uzrok proživljene ratne </a:t>
            </a:r>
            <a:br>
              <a:rPr lang="hr-HR" sz="3400" dirty="0" smtClean="0"/>
            </a:br>
            <a:r>
              <a:rPr lang="hr-HR" sz="3400" dirty="0" smtClean="0"/>
              <a:t>strahote.</a:t>
            </a:r>
            <a:r>
              <a:rPr lang="hr-HR" sz="3400" dirty="0"/>
              <a:t> </a:t>
            </a:r>
            <a:r>
              <a:rPr lang="hr-HR" sz="3400" dirty="0" smtClean="0"/>
              <a:t> PTSP je psihička</a:t>
            </a:r>
            <a:br>
              <a:rPr lang="hr-HR" sz="3400" dirty="0" smtClean="0"/>
            </a:br>
            <a:r>
              <a:rPr lang="hr-HR" sz="3400" dirty="0" smtClean="0"/>
              <a:t>bolest koja može dovesti </a:t>
            </a:r>
            <a:br>
              <a:rPr lang="hr-HR" sz="3400" dirty="0" smtClean="0"/>
            </a:br>
            <a:r>
              <a:rPr lang="hr-HR" sz="3400" dirty="0" smtClean="0"/>
              <a:t>i do </a:t>
            </a:r>
            <a:r>
              <a:rPr lang="hr-HR" sz="3400" dirty="0" smtClean="0"/>
              <a:t>suicida.</a:t>
            </a:r>
            <a:endParaRPr lang="hr-HR" sz="3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65" y="3075065"/>
            <a:ext cx="5906015" cy="32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2984" y="2503714"/>
            <a:ext cx="10353761" cy="1326321"/>
          </a:xfrm>
        </p:spPr>
        <p:txBody>
          <a:bodyPr>
            <a:normAutofit/>
          </a:bodyPr>
          <a:lstStyle/>
          <a:p>
            <a:r>
              <a:rPr lang="hr-HR" sz="8000" dirty="0" smtClean="0">
                <a:solidFill>
                  <a:srgbClr val="00B0F0"/>
                </a:solidFill>
              </a:rPr>
              <a:t>KVIZ</a:t>
            </a:r>
            <a:endParaRPr lang="hr-HR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3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Tko je napao hrvatsku 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a) </a:t>
            </a:r>
            <a:r>
              <a:rPr lang="hr-HR" sz="4000" dirty="0" smtClean="0"/>
              <a:t>Mađarski pobunjenici</a:t>
            </a:r>
            <a:endParaRPr lang="hr-HR" sz="4000" dirty="0" smtClean="0"/>
          </a:p>
          <a:p>
            <a:r>
              <a:rPr lang="hr-HR" sz="4000" dirty="0" smtClean="0"/>
              <a:t>b) </a:t>
            </a:r>
            <a:r>
              <a:rPr lang="hr-HR" sz="4000" dirty="0" smtClean="0"/>
              <a:t>Srpski pobunjenici i JNA</a:t>
            </a:r>
            <a:endParaRPr lang="hr-HR" sz="4000" dirty="0" smtClean="0"/>
          </a:p>
          <a:p>
            <a:r>
              <a:rPr lang="hr-HR" sz="4000" dirty="0" smtClean="0"/>
              <a:t>c) </a:t>
            </a:r>
            <a:r>
              <a:rPr lang="hr-HR" sz="4000" dirty="0" smtClean="0"/>
              <a:t>Talijanski pobunjenici</a:t>
            </a: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407175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b) </a:t>
            </a:r>
            <a:r>
              <a:rPr lang="hr-HR" sz="4000" dirty="0" smtClean="0"/>
              <a:t>Srpski pobunjenici i JNA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06574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00B0F0"/>
                </a:solidFill>
              </a:rPr>
              <a:t>Gdje je rat počeo</a:t>
            </a:r>
            <a:endParaRPr lang="hr-HR" sz="60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a) u Zagrebu </a:t>
            </a:r>
          </a:p>
          <a:p>
            <a:r>
              <a:rPr lang="hr-HR" sz="4000" dirty="0" smtClean="0"/>
              <a:t>b) u Brodu </a:t>
            </a:r>
          </a:p>
          <a:p>
            <a:r>
              <a:rPr lang="hr-HR" sz="4000" dirty="0" smtClean="0"/>
              <a:t>c) u Pakracu 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15807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c) u Pakracu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08940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544285"/>
            <a:ext cx="10353761" cy="1326321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00B0F0"/>
                </a:solidFill>
              </a:rPr>
              <a:t>Kada je pao </a:t>
            </a:r>
            <a:r>
              <a:rPr lang="hr-HR" sz="6000" dirty="0" err="1" smtClean="0">
                <a:solidFill>
                  <a:srgbClr val="00B0F0"/>
                </a:solidFill>
              </a:rPr>
              <a:t>vukovar</a:t>
            </a:r>
            <a:r>
              <a:rPr lang="hr-HR" sz="6000" dirty="0" smtClean="0">
                <a:solidFill>
                  <a:srgbClr val="00B0F0"/>
                </a:solidFill>
              </a:rPr>
              <a:t> </a:t>
            </a:r>
            <a:endParaRPr lang="hr-HR" sz="60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a) 20.studenog 1991.</a:t>
            </a:r>
          </a:p>
          <a:p>
            <a:r>
              <a:rPr lang="hr-HR" sz="4000" dirty="0" smtClean="0"/>
              <a:t>b) 20.kolovoza 1991.</a:t>
            </a:r>
          </a:p>
          <a:p>
            <a:r>
              <a:rPr lang="hr-HR" sz="4000" dirty="0" smtClean="0"/>
              <a:t>c) 20.studenog 1993.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0795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a) 20.studenog 1991.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75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001485"/>
            <a:ext cx="12192000" cy="1326321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00B0F0"/>
                </a:solidFill>
              </a:rPr>
              <a:t>Koliko je </a:t>
            </a:r>
            <a:r>
              <a:rPr lang="hr-HR" sz="6000" dirty="0" smtClean="0">
                <a:solidFill>
                  <a:srgbClr val="00B0F0"/>
                </a:solidFill>
              </a:rPr>
              <a:t>LJUDI TIJEKOM RATA poginulo NA u </a:t>
            </a:r>
            <a:r>
              <a:rPr lang="hr-HR" sz="6000" dirty="0" smtClean="0">
                <a:solidFill>
                  <a:srgbClr val="00B0F0"/>
                </a:solidFill>
              </a:rPr>
              <a:t>hrvatskoj</a:t>
            </a:r>
            <a:endParaRPr lang="hr-HR" sz="60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6858" y="3023527"/>
            <a:ext cx="10353762" cy="369513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a) oko 13600</a:t>
            </a:r>
          </a:p>
          <a:p>
            <a:r>
              <a:rPr lang="hr-HR" sz="4000" dirty="0" smtClean="0"/>
              <a:t>b) oko 15300</a:t>
            </a:r>
          </a:p>
          <a:p>
            <a:r>
              <a:rPr lang="hr-HR" sz="4000" dirty="0" smtClean="0"/>
              <a:t>c) oko 10 000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2072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b) oko 15300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234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Zašto rat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7382" y="1847869"/>
            <a:ext cx="11691257" cy="450068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Srpski mediji počinju plašiti Srbe iz Hrvatske kako Hrvatska postaje sve više sličnija NDH, te su im na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TV-u </a:t>
            </a:r>
            <a:r>
              <a:rPr lang="hr-HR" sz="3600" dirty="0" smtClean="0"/>
              <a:t>puštali snimke ustaških zločina.</a:t>
            </a:r>
          </a:p>
          <a:p>
            <a:endParaRPr lang="hr-HR" sz="3600" dirty="0"/>
          </a:p>
          <a:p>
            <a:r>
              <a:rPr lang="hr-HR" sz="3600" b="1" dirty="0" smtClean="0">
                <a:solidFill>
                  <a:srgbClr val="FFFF00"/>
                </a:solidFill>
              </a:rPr>
              <a:t>Srpski pobunjenici počinju napadati Hrvatskoj.</a:t>
            </a:r>
            <a:endParaRPr lang="hr-H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9" y="1092926"/>
            <a:ext cx="11874137" cy="1326321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00B0F0"/>
                </a:solidFill>
              </a:rPr>
              <a:t>Kako se zove operacija za oslobođenje </a:t>
            </a:r>
            <a:r>
              <a:rPr lang="hr-HR" sz="6000" dirty="0" smtClean="0">
                <a:solidFill>
                  <a:srgbClr val="00B0F0"/>
                </a:solidFill>
              </a:rPr>
              <a:t/>
            </a:r>
            <a:br>
              <a:rPr lang="hr-HR" sz="6000" dirty="0" smtClean="0">
                <a:solidFill>
                  <a:srgbClr val="00B0F0"/>
                </a:solidFill>
              </a:rPr>
            </a:br>
            <a:r>
              <a:rPr lang="hr-HR" sz="6000" dirty="0" smtClean="0">
                <a:solidFill>
                  <a:srgbClr val="00B0F0"/>
                </a:solidFill>
              </a:rPr>
              <a:t>zapadne </a:t>
            </a:r>
            <a:r>
              <a:rPr lang="hr-HR" sz="6000" dirty="0" err="1" smtClean="0">
                <a:solidFill>
                  <a:srgbClr val="00B0F0"/>
                </a:solidFill>
              </a:rPr>
              <a:t>slavonije</a:t>
            </a:r>
            <a:r>
              <a:rPr lang="hr-HR" sz="6000" dirty="0" smtClean="0">
                <a:solidFill>
                  <a:srgbClr val="00B0F0"/>
                </a:solidFill>
              </a:rPr>
              <a:t> </a:t>
            </a:r>
            <a:endParaRPr lang="hr-HR" sz="60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3592286"/>
            <a:ext cx="10353762" cy="3265714"/>
          </a:xfrm>
        </p:spPr>
        <p:txBody>
          <a:bodyPr>
            <a:normAutofit/>
          </a:bodyPr>
          <a:lstStyle/>
          <a:p>
            <a:r>
              <a:rPr lang="hr-HR" sz="4000" dirty="0" smtClean="0"/>
              <a:t>a) Oluja </a:t>
            </a:r>
          </a:p>
          <a:p>
            <a:r>
              <a:rPr lang="hr-HR" sz="4000" dirty="0" smtClean="0"/>
              <a:t>b) Bljesak</a:t>
            </a:r>
          </a:p>
          <a:p>
            <a:r>
              <a:rPr lang="hr-HR" sz="4000" dirty="0" smtClean="0"/>
              <a:t>c) Grom </a:t>
            </a:r>
          </a:p>
        </p:txBody>
      </p:sp>
    </p:spTree>
    <p:extLst>
      <p:ext uri="{BB962C8B-B14F-4D97-AF65-F5344CB8AC3E}">
        <p14:creationId xmlns:p14="http://schemas.microsoft.com/office/powerpoint/2010/main" val="31324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b) Bljesak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8938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8480" y="413657"/>
            <a:ext cx="10353761" cy="1326321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O RATU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4161" y="1455985"/>
            <a:ext cx="10353762" cy="3695136"/>
          </a:xfrm>
        </p:spPr>
        <p:txBody>
          <a:bodyPr>
            <a:normAutofit/>
          </a:bodyPr>
          <a:lstStyle/>
          <a:p>
            <a:r>
              <a:rPr lang="hr-HR" sz="3600" dirty="0" smtClean="0"/>
              <a:t>Trajao je </a:t>
            </a:r>
            <a:r>
              <a:rPr lang="hr-HR" sz="3600" b="1" dirty="0" smtClean="0">
                <a:solidFill>
                  <a:srgbClr val="FFFF00"/>
                </a:solidFill>
              </a:rPr>
              <a:t>od 1991. do 1995. </a:t>
            </a:r>
            <a:r>
              <a:rPr lang="hr-HR" sz="3600" dirty="0" smtClean="0"/>
              <a:t>godine</a:t>
            </a:r>
            <a:endParaRPr lang="hr-HR" sz="3600" dirty="0" smtClean="0"/>
          </a:p>
          <a:p>
            <a:r>
              <a:rPr lang="hr-HR" sz="3600" dirty="0" smtClean="0"/>
              <a:t>Počeo je u Pakracu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1991.godine </a:t>
            </a:r>
            <a:br>
              <a:rPr lang="hr-HR" sz="3600" dirty="0" smtClean="0"/>
            </a:br>
            <a:r>
              <a:rPr lang="hr-HR" sz="3600" dirty="0" smtClean="0"/>
              <a:t>napadom srpskih</a:t>
            </a:r>
            <a:br>
              <a:rPr lang="hr-HR" sz="3600" dirty="0" smtClean="0"/>
            </a:br>
            <a:r>
              <a:rPr lang="hr-HR" sz="3600" dirty="0" smtClean="0"/>
              <a:t>agresora</a:t>
            </a:r>
            <a:endParaRPr lang="hr-HR" sz="3600" dirty="0"/>
          </a:p>
        </p:txBody>
      </p:sp>
      <p:pic>
        <p:nvPicPr>
          <p:cNvPr id="2050" name="Picture 2" descr="Slikovni rezultat za počelo je u pakracu 1991 god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09" y="2390503"/>
            <a:ext cx="7091819" cy="3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0732" y="309154"/>
            <a:ext cx="10353761" cy="1326321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žrtve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1054" y="1508234"/>
            <a:ext cx="11890945" cy="5101571"/>
          </a:xfrm>
        </p:spPr>
        <p:txBody>
          <a:bodyPr>
            <a:noAutofit/>
          </a:bodyPr>
          <a:lstStyle/>
          <a:p>
            <a:r>
              <a:rPr lang="hr-HR" sz="3600" dirty="0" smtClean="0"/>
              <a:t>U ratu je poginulo preko 21 000 </a:t>
            </a:r>
            <a:r>
              <a:rPr lang="hr-HR" sz="3600" dirty="0" smtClean="0"/>
              <a:t>ljudi – 13 583 </a:t>
            </a:r>
            <a:r>
              <a:rPr lang="hr-HR" sz="3600" dirty="0" smtClean="0"/>
              <a:t>na hrvatskoj strani</a:t>
            </a:r>
            <a:r>
              <a:rPr lang="hr-HR" sz="3600" dirty="0" smtClean="0"/>
              <a:t>.</a:t>
            </a:r>
            <a:endParaRPr lang="hr-HR" sz="3600" dirty="0"/>
          </a:p>
          <a:p>
            <a:r>
              <a:rPr lang="hr-HR" sz="3600" dirty="0" smtClean="0"/>
              <a:t>Zanimljivost je </a:t>
            </a:r>
            <a:r>
              <a:rPr lang="hr-HR" sz="3600" dirty="0" smtClean="0"/>
              <a:t>da je</a:t>
            </a:r>
            <a:br>
              <a:rPr lang="hr-HR" sz="3600" dirty="0" smtClean="0"/>
            </a:br>
            <a:r>
              <a:rPr lang="hr-HR" sz="3600" dirty="0" smtClean="0"/>
              <a:t>među braniteljima bilo</a:t>
            </a:r>
            <a:br>
              <a:rPr lang="hr-HR" sz="3600" dirty="0" smtClean="0"/>
            </a:br>
            <a:r>
              <a:rPr lang="hr-HR" sz="3600" dirty="0" smtClean="0"/>
              <a:t>čak 5</a:t>
            </a:r>
            <a:r>
              <a:rPr lang="hr-HR" sz="3600" dirty="0" smtClean="0"/>
              <a:t>% </a:t>
            </a:r>
            <a:r>
              <a:rPr lang="hr-HR" sz="3600" dirty="0" smtClean="0"/>
              <a:t>žena koje su  </a:t>
            </a:r>
            <a:br>
              <a:rPr lang="hr-HR" sz="3600" dirty="0" smtClean="0"/>
            </a:br>
            <a:r>
              <a:rPr lang="hr-HR" sz="3600" dirty="0" smtClean="0"/>
              <a:t>sudjelovale </a:t>
            </a:r>
            <a:r>
              <a:rPr lang="hr-HR" sz="3600" dirty="0" smtClean="0"/>
              <a:t>u </a:t>
            </a:r>
            <a:r>
              <a:rPr lang="hr-HR" sz="3600" dirty="0" smtClean="0"/>
              <a:t>obrani</a:t>
            </a:r>
            <a:br>
              <a:rPr lang="hr-HR" sz="3600" dirty="0" smtClean="0"/>
            </a:br>
            <a:r>
              <a:rPr lang="hr-HR" sz="3600" dirty="0" smtClean="0"/>
              <a:t>svoje domovine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936" y="2638698"/>
            <a:ext cx="6462568" cy="32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Bombardiranje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355" y="1795619"/>
            <a:ext cx="10353762" cy="3695136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Osijek</a:t>
            </a:r>
            <a:r>
              <a:rPr lang="hr-HR" sz="3600" dirty="0" smtClean="0"/>
              <a:t>, Vinkovci, Slavonski Brod, Karlovac, Zadar, Šibenik </a:t>
            </a:r>
            <a:r>
              <a:rPr lang="hr-HR" sz="3600" dirty="0" smtClean="0"/>
              <a:t>bili su izloženi višemjesečnom bombardiranju.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55" y="3159726"/>
            <a:ext cx="6003322" cy="3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3979" y="269966"/>
            <a:ext cx="7185066" cy="1326321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Bitka za </a:t>
            </a:r>
            <a:r>
              <a:rPr lang="hr-HR" sz="4800" dirty="0" err="1" smtClean="0">
                <a:solidFill>
                  <a:srgbClr val="00B0F0"/>
                </a:solidFill>
              </a:rPr>
              <a:t>vukovar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0286" y="1449721"/>
            <a:ext cx="10353762" cy="5055582"/>
          </a:xfrm>
        </p:spPr>
        <p:txBody>
          <a:bodyPr>
            <a:noAutofit/>
          </a:bodyPr>
          <a:lstStyle/>
          <a:p>
            <a:r>
              <a:rPr lang="hr-HR" sz="3600" dirty="0" smtClean="0"/>
              <a:t>Težak sukob </a:t>
            </a:r>
            <a:r>
              <a:rPr lang="hr-HR" sz="3600" dirty="0" smtClean="0"/>
              <a:t>vodio </a:t>
            </a:r>
            <a:r>
              <a:rPr lang="hr-HR" sz="3600" dirty="0" smtClean="0"/>
              <a:t>se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u</a:t>
            </a:r>
            <a:r>
              <a:rPr lang="hr-HR" sz="3600" dirty="0"/>
              <a:t> </a:t>
            </a:r>
            <a:r>
              <a:rPr lang="hr-HR" sz="3600" dirty="0" smtClean="0"/>
              <a:t>Vukovaru</a:t>
            </a:r>
            <a:r>
              <a:rPr lang="hr-HR" sz="3600" dirty="0" smtClean="0"/>
              <a:t>, </a:t>
            </a:r>
            <a:r>
              <a:rPr lang="hr-HR" sz="3600" dirty="0" smtClean="0"/>
              <a:t>jer </a:t>
            </a:r>
            <a:r>
              <a:rPr lang="hr-HR" sz="3600" dirty="0" smtClean="0"/>
              <a:t>se </a:t>
            </a:r>
            <a:r>
              <a:rPr lang="hr-HR" sz="3600" dirty="0" smtClean="0"/>
              <a:t>nalazi</a:t>
            </a:r>
            <a:br>
              <a:rPr lang="hr-HR" sz="3600" dirty="0" smtClean="0"/>
            </a:br>
            <a:r>
              <a:rPr lang="hr-HR" sz="3600" dirty="0" smtClean="0"/>
              <a:t>na hrvatskim krajnjim</a:t>
            </a:r>
            <a:br>
              <a:rPr lang="hr-HR" sz="3600" dirty="0" smtClean="0"/>
            </a:br>
            <a:r>
              <a:rPr lang="hr-HR" sz="3600" dirty="0" smtClean="0"/>
              <a:t>točkama.</a:t>
            </a:r>
            <a:endParaRPr lang="hr-HR" sz="3600" dirty="0"/>
          </a:p>
          <a:p>
            <a:r>
              <a:rPr lang="hr-HR" sz="3600" dirty="0" smtClean="0"/>
              <a:t>To je najveća bitka </a:t>
            </a:r>
            <a:r>
              <a:rPr lang="hr-HR" sz="3600" dirty="0" smtClean="0"/>
              <a:t>u</a:t>
            </a:r>
            <a:br>
              <a:rPr lang="hr-HR" sz="3600" dirty="0" smtClean="0"/>
            </a:br>
            <a:r>
              <a:rPr lang="hr-HR" sz="3600" dirty="0" smtClean="0"/>
              <a:t>Domovinskom </a:t>
            </a:r>
            <a:r>
              <a:rPr lang="hr-HR" sz="3600" dirty="0" smtClean="0"/>
              <a:t>ratu</a:t>
            </a:r>
            <a:r>
              <a:rPr lang="hr-HR" sz="3600" dirty="0" smtClean="0"/>
              <a:t>.</a:t>
            </a:r>
            <a:endParaRPr lang="hr-HR" sz="3600" dirty="0"/>
          </a:p>
          <a:p>
            <a:r>
              <a:rPr lang="hr-HR" sz="3600" dirty="0" smtClean="0"/>
              <a:t>Vukovar je pao 20.studenog.1991.godine</a:t>
            </a:r>
          </a:p>
          <a:p>
            <a:endParaRPr lang="hr-HR" sz="36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803" y="1227908"/>
            <a:ext cx="4900615" cy="41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355" y="685275"/>
            <a:ext cx="10353762" cy="5754713"/>
          </a:xfrm>
        </p:spPr>
        <p:txBody>
          <a:bodyPr>
            <a:noAutofit/>
          </a:bodyPr>
          <a:lstStyle/>
          <a:p>
            <a:r>
              <a:rPr lang="hr-HR" sz="3600" dirty="0" smtClean="0"/>
              <a:t>To je bila </a:t>
            </a:r>
            <a:r>
              <a:rPr lang="hr-HR" sz="3600" b="1" dirty="0" smtClean="0">
                <a:solidFill>
                  <a:srgbClr val="FFFF00"/>
                </a:solidFill>
                <a:effectLst/>
              </a:rPr>
              <a:t>87-dnevna opsada</a:t>
            </a:r>
            <a:r>
              <a:rPr lang="hr-HR" sz="3600" dirty="0" smtClean="0"/>
              <a:t> hrvatskog grada </a:t>
            </a:r>
            <a:r>
              <a:rPr lang="hr-HR" sz="3600" b="1" dirty="0" smtClean="0">
                <a:solidFill>
                  <a:srgbClr val="FFFF00"/>
                </a:solidFill>
              </a:rPr>
              <a:t>Vukovara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hr-HR" sz="3600" dirty="0" smtClean="0"/>
              <a:t>od strane Jugoslavenske narodne armije uz pomoć srpskih paravojnih snaga od kolovoza do studenog 1991</a:t>
            </a:r>
            <a:r>
              <a:rPr lang="hr-HR" sz="3600" dirty="0" smtClean="0"/>
              <a:t>.</a:t>
            </a:r>
          </a:p>
          <a:p>
            <a:endParaRPr lang="hr-HR" sz="1000" dirty="0"/>
          </a:p>
          <a:p>
            <a:r>
              <a:rPr lang="hr-HR" sz="3600" dirty="0" smtClean="0"/>
              <a:t>Mnogi su bili </a:t>
            </a:r>
            <a:r>
              <a:rPr lang="hr-HR" sz="3600" b="1" dirty="0" smtClean="0">
                <a:solidFill>
                  <a:srgbClr val="FFFF00"/>
                </a:solidFill>
              </a:rPr>
              <a:t>protjerani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hr-HR" sz="3600" dirty="0" smtClean="0"/>
              <a:t>iz Vukovara i </a:t>
            </a:r>
            <a:r>
              <a:rPr lang="hr-HR" sz="3600" b="1" dirty="0" smtClean="0">
                <a:solidFill>
                  <a:srgbClr val="FFFF00"/>
                </a:solidFill>
              </a:rPr>
              <a:t>ubijeni</a:t>
            </a:r>
            <a:r>
              <a:rPr lang="hr-HR" sz="3600" dirty="0" smtClean="0"/>
              <a:t> tj</a:t>
            </a:r>
            <a:r>
              <a:rPr lang="hr-HR" sz="3600" dirty="0" smtClean="0"/>
              <a:t>. </a:t>
            </a:r>
            <a:r>
              <a:rPr lang="hr-HR" sz="3600" b="1" dirty="0" smtClean="0">
                <a:solidFill>
                  <a:srgbClr val="FFFF00"/>
                </a:solidFill>
              </a:rPr>
              <a:t>mučeni </a:t>
            </a:r>
            <a:r>
              <a:rPr lang="hr-HR" sz="3600" b="1" dirty="0" smtClean="0">
                <a:solidFill>
                  <a:srgbClr val="FFFF00"/>
                </a:solidFill>
              </a:rPr>
              <a:t>na Ovčari</a:t>
            </a:r>
            <a:r>
              <a:rPr lang="hr-HR" sz="3600" dirty="0" smtClean="0"/>
              <a:t>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5598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1076" y="296092"/>
            <a:ext cx="6754102" cy="1326321"/>
          </a:xfrm>
        </p:spPr>
        <p:txBody>
          <a:bodyPr>
            <a:normAutofit/>
          </a:bodyPr>
          <a:lstStyle/>
          <a:p>
            <a:r>
              <a:rPr lang="hr-HR" sz="4000" dirty="0" err="1" smtClean="0">
                <a:solidFill>
                  <a:srgbClr val="00B0F0"/>
                </a:solidFill>
              </a:rPr>
              <a:t>OPERAcija</a:t>
            </a:r>
            <a:r>
              <a:rPr lang="hr-HR" sz="4000" dirty="0" smtClean="0">
                <a:solidFill>
                  <a:srgbClr val="00B0F0"/>
                </a:solidFill>
              </a:rPr>
              <a:t> bljesak</a:t>
            </a:r>
            <a:endParaRPr lang="hr-HR" sz="40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4344" y="1586612"/>
            <a:ext cx="10353762" cy="490562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Započela je </a:t>
            </a:r>
            <a:r>
              <a:rPr lang="hr-HR" sz="3600" b="1" dirty="0" smtClean="0">
                <a:solidFill>
                  <a:srgbClr val="FFFF00"/>
                </a:solidFill>
              </a:rPr>
              <a:t>1.svibnja 1995</a:t>
            </a:r>
            <a:r>
              <a:rPr lang="hr-HR" sz="3600" dirty="0" smtClean="0">
                <a:solidFill>
                  <a:srgbClr val="FFFF00"/>
                </a:solidFill>
              </a:rPr>
              <a:t>.</a:t>
            </a:r>
            <a:r>
              <a:rPr lang="hr-HR" sz="3600" dirty="0" smtClean="0"/>
              <a:t>,</a:t>
            </a:r>
            <a:br>
              <a:rPr lang="hr-HR" sz="3600" dirty="0" smtClean="0"/>
            </a:br>
            <a:r>
              <a:rPr lang="hr-HR" sz="3600" dirty="0" smtClean="0"/>
              <a:t>kada </a:t>
            </a:r>
            <a:r>
              <a:rPr lang="hr-HR" sz="3600" dirty="0" smtClean="0"/>
              <a:t>su se hrvatske </a:t>
            </a:r>
            <a:r>
              <a:rPr lang="hr-HR" sz="3600" dirty="0" smtClean="0"/>
              <a:t>vojne</a:t>
            </a:r>
            <a:br>
              <a:rPr lang="hr-HR" sz="3600" dirty="0" smtClean="0"/>
            </a:br>
            <a:r>
              <a:rPr lang="hr-HR" sz="3600" dirty="0" smtClean="0"/>
              <a:t>i </a:t>
            </a:r>
            <a:r>
              <a:rPr lang="hr-HR" sz="3600" dirty="0" smtClean="0"/>
              <a:t>redarstvene </a:t>
            </a:r>
            <a:r>
              <a:rPr lang="hr-HR" sz="3600" dirty="0" smtClean="0"/>
              <a:t>snage</a:t>
            </a:r>
            <a:br>
              <a:rPr lang="hr-HR" sz="3600" dirty="0" smtClean="0"/>
            </a:br>
            <a:r>
              <a:rPr lang="hr-HR" sz="3600" dirty="0" smtClean="0"/>
              <a:t>munjevitom akcijom</a:t>
            </a:r>
            <a:br>
              <a:rPr lang="hr-HR" sz="3600" dirty="0" smtClean="0"/>
            </a:br>
            <a:r>
              <a:rPr lang="hr-HR" sz="3600" dirty="0" smtClean="0"/>
              <a:t>oslobodile okupirana</a:t>
            </a:r>
            <a:br>
              <a:rPr lang="hr-HR" sz="3600" dirty="0" smtClean="0"/>
            </a:br>
            <a:r>
              <a:rPr lang="hr-HR" sz="3600" dirty="0" smtClean="0"/>
              <a:t>područja zapadne</a:t>
            </a:r>
            <a:br>
              <a:rPr lang="hr-HR" sz="3600" dirty="0" smtClean="0"/>
            </a:br>
            <a:r>
              <a:rPr lang="hr-HR" sz="3600" dirty="0" smtClean="0"/>
              <a:t>Slavonije</a:t>
            </a:r>
            <a:r>
              <a:rPr lang="hr-HR" sz="3600" dirty="0" smtClean="0"/>
              <a:t>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78" y="2879629"/>
            <a:ext cx="6210976" cy="37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0732" y="309154"/>
            <a:ext cx="10353761" cy="1326321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Operacija oluja 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6777" y="1442920"/>
            <a:ext cx="12358069" cy="3695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600" dirty="0" smtClean="0"/>
              <a:t>Operacija </a:t>
            </a:r>
            <a:r>
              <a:rPr lang="hr-HR" sz="3600" b="1" dirty="0" smtClean="0">
                <a:solidFill>
                  <a:srgbClr val="FFFF00"/>
                </a:solidFill>
              </a:rPr>
              <a:t>Oluja</a:t>
            </a:r>
            <a:r>
              <a:rPr lang="hr-HR" sz="3600" dirty="0" smtClean="0"/>
              <a:t> (</a:t>
            </a:r>
            <a:r>
              <a:rPr lang="hr-HR" sz="3600" b="1" dirty="0" smtClean="0">
                <a:solidFill>
                  <a:srgbClr val="FFFF00"/>
                </a:solidFill>
              </a:rPr>
              <a:t>4.kolovoza – 7.kolovoza </a:t>
            </a:r>
            <a:r>
              <a:rPr lang="hr-HR" sz="3600" b="1" dirty="0" smtClean="0">
                <a:solidFill>
                  <a:srgbClr val="FFFF00"/>
                </a:solidFill>
              </a:rPr>
              <a:t>1995.</a:t>
            </a:r>
            <a:r>
              <a:rPr lang="hr-HR" sz="3600" dirty="0" smtClean="0"/>
              <a:t>god.)</a:t>
            </a:r>
            <a:br>
              <a:rPr lang="hr-HR" sz="3600" dirty="0" smtClean="0"/>
            </a:br>
            <a:r>
              <a:rPr lang="hr-HR" sz="3600" dirty="0" smtClean="0"/>
              <a:t>je </a:t>
            </a:r>
            <a:r>
              <a:rPr lang="hr-HR" sz="3600" dirty="0" smtClean="0"/>
              <a:t>velika vojna </a:t>
            </a:r>
            <a:r>
              <a:rPr lang="hr-HR" sz="3600" dirty="0" smtClean="0"/>
              <a:t>operacija</a:t>
            </a:r>
            <a:br>
              <a:rPr lang="hr-HR" sz="3600" dirty="0" smtClean="0"/>
            </a:br>
            <a:r>
              <a:rPr lang="hr-HR" sz="3600" dirty="0" smtClean="0"/>
              <a:t>u </a:t>
            </a:r>
            <a:r>
              <a:rPr lang="hr-HR" sz="3600" dirty="0" smtClean="0"/>
              <a:t>kojoj su Hrvatska </a:t>
            </a:r>
            <a:r>
              <a:rPr lang="hr-HR" sz="3600" dirty="0" smtClean="0"/>
              <a:t>vojska</a:t>
            </a:r>
            <a:br>
              <a:rPr lang="hr-HR" sz="3600" dirty="0" smtClean="0"/>
            </a:br>
            <a:r>
              <a:rPr lang="hr-HR" sz="3600" dirty="0" smtClean="0"/>
              <a:t>i </a:t>
            </a:r>
            <a:r>
              <a:rPr lang="hr-HR" sz="3600" dirty="0" smtClean="0"/>
              <a:t>policija oslobodile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okupirana </a:t>
            </a:r>
            <a:r>
              <a:rPr lang="hr-HR" sz="3600" dirty="0" smtClean="0"/>
              <a:t>područja pod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nadzorom </a:t>
            </a:r>
            <a:r>
              <a:rPr lang="hr-HR" sz="3600" dirty="0" smtClean="0"/>
              <a:t>pobunjenih Srba.</a:t>
            </a:r>
          </a:p>
          <a:p>
            <a:endParaRPr lang="hr-HR" sz="3600" dirty="0"/>
          </a:p>
          <a:p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428" y="2142310"/>
            <a:ext cx="6178378" cy="390043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974127" y="6042745"/>
            <a:ext cx="721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4. kolovoza obilježavamo  Dan  pobjede i domovinske zahvalnosti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8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104</TotalTime>
  <Words>306</Words>
  <Application>Microsoft Office PowerPoint</Application>
  <PresentationFormat>Prilagođeno</PresentationFormat>
  <Paragraphs>55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Damask</vt:lpstr>
      <vt:lpstr>DOMOVINSKI RAT </vt:lpstr>
      <vt:lpstr>Zašto rat</vt:lpstr>
      <vt:lpstr>O RATU</vt:lpstr>
      <vt:lpstr>žrtve</vt:lpstr>
      <vt:lpstr>Bombardiranje</vt:lpstr>
      <vt:lpstr>Bitka za vukovar</vt:lpstr>
      <vt:lpstr>PowerPointova prezentacija</vt:lpstr>
      <vt:lpstr>OPERAcija bljesak</vt:lpstr>
      <vt:lpstr>Operacija oluja </vt:lpstr>
      <vt:lpstr>Branitelji domovinskog rata</vt:lpstr>
      <vt:lpstr>KVIZ</vt:lpstr>
      <vt:lpstr>Tko je napao hrvatsku </vt:lpstr>
      <vt:lpstr>PowerPointova prezentacija</vt:lpstr>
      <vt:lpstr>Gdje je rat počeo</vt:lpstr>
      <vt:lpstr>PowerPointova prezentacija</vt:lpstr>
      <vt:lpstr>Kada je pao vukovar </vt:lpstr>
      <vt:lpstr>PowerPointova prezentacija</vt:lpstr>
      <vt:lpstr>Koliko je LJUDI TIJEKOM RATA poginulo NA u hrvatskoj</vt:lpstr>
      <vt:lpstr>PowerPointova prezentacija</vt:lpstr>
      <vt:lpstr>Kako se zove operacija za oslobođenje  zapadne slavonije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DOMOVINSKI RAT</dc:title>
  <dc:creator>PC</dc:creator>
  <cp:lastModifiedBy>Sabina</cp:lastModifiedBy>
  <cp:revision>12</cp:revision>
  <cp:lastPrinted>2016-11-20T19:27:16Z</cp:lastPrinted>
  <dcterms:created xsi:type="dcterms:W3CDTF">2016-11-20T17:21:54Z</dcterms:created>
  <dcterms:modified xsi:type="dcterms:W3CDTF">2016-11-20T19:36:55Z</dcterms:modified>
</cp:coreProperties>
</file>